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notesMasterIdLst>
    <p:notesMasterId r:id="rId19"/>
  </p:notesMasterIdLst>
  <p:handoutMasterIdLst>
    <p:handoutMasterId r:id="rId20"/>
  </p:handoutMasterIdLst>
  <p:sldIdLst>
    <p:sldId id="259" r:id="rId7"/>
    <p:sldId id="290" r:id="rId8"/>
    <p:sldId id="264" r:id="rId9"/>
    <p:sldId id="293" r:id="rId10"/>
    <p:sldId id="298" r:id="rId11"/>
    <p:sldId id="297" r:id="rId12"/>
    <p:sldId id="295" r:id="rId13"/>
    <p:sldId id="292" r:id="rId14"/>
    <p:sldId id="274" r:id="rId15"/>
    <p:sldId id="291" r:id="rId16"/>
    <p:sldId id="294" r:id="rId17"/>
    <p:sldId id="288" r:id="rId18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2B7D47-BFC3-47F6-B18E-9F3111088612}">
          <p14:sldIdLst>
            <p14:sldId id="259"/>
            <p14:sldId id="290"/>
            <p14:sldId id="264"/>
            <p14:sldId id="293"/>
            <p14:sldId id="298"/>
            <p14:sldId id="297"/>
            <p14:sldId id="295"/>
            <p14:sldId id="292"/>
            <p14:sldId id="274"/>
            <p14:sldId id="291"/>
            <p14:sldId id="294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68"/>
    <a:srgbClr val="0F193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D5A999-1269-428A-8C9C-3173BA70A6CA}" v="2" dt="2023-11-06T13:19:01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pkins, Kim" userId="a5c3ee1c-a573-469b-a101-4291ceb9acd8" providerId="ADAL" clId="{95D5A999-1269-428A-8C9C-3173BA70A6CA}"/>
    <pc:docChg chg="addSld delSld modSld">
      <pc:chgData name="Hopkins, Kim" userId="a5c3ee1c-a573-469b-a101-4291ceb9acd8" providerId="ADAL" clId="{95D5A999-1269-428A-8C9C-3173BA70A6CA}" dt="2023-11-06T13:19:01.244" v="1"/>
      <pc:docMkLst>
        <pc:docMk/>
      </pc:docMkLst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2223199994" sldId="299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1670782693" sldId="300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2530642854" sldId="301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3562347369" sldId="302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344482327" sldId="303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3513361422" sldId="304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282104271" sldId="305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1466887082" sldId="306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1172128570" sldId="307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3106311631" sldId="308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1939371638" sldId="309"/>
        </pc:sldMkLst>
      </pc:sldChg>
      <pc:sldChg chg="add del">
        <pc:chgData name="Hopkins, Kim" userId="a5c3ee1c-a573-469b-a101-4291ceb9acd8" providerId="ADAL" clId="{95D5A999-1269-428A-8C9C-3173BA70A6CA}" dt="2023-11-06T13:19:01.244" v="1"/>
        <pc:sldMkLst>
          <pc:docMk/>
          <pc:sldMk cId="1711836530" sldId="31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9A80-B453-4DCD-B462-91A479BC5A8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330DC-B386-407F-A825-77F368D7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We're here to talk about the upcoming migration from Google workspace to Microsoft 365.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We'll start with why we're making the change, explain how the migration will work, provide our current rough timeline, and in the end ideally even have a few minutes to field questions. </a:t>
            </a:r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21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Students already have access to M365 services. </a:t>
            </a:r>
          </a:p>
          <a:p>
            <a:r>
              <a:rPr lang="en-US"/>
              <a:t>All new student accounts on 365 in Jan 2024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Migrating staff drive data in Spring 2024</a:t>
            </a:r>
            <a:endParaRPr lang="en-US"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Summer 2024: Faculty &amp; students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Meera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94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Take ownership of what you do need: As alumni accounts close, their data will be moved or deleted. If you have folders of research that are owned by former students you worked with, make sure you move a copy into your own Drive</a:t>
            </a:r>
          </a:p>
          <a:p>
            <a:r>
              <a:rPr lang="en-US">
                <a:ea typeface="Calibri"/>
                <a:cs typeface="Calibri"/>
              </a:rPr>
              <a:t>IT can provide assistance to users to clean up files and prep and communicate with them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Meera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49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cannot answer all your questions at this point.. </a:t>
            </a:r>
          </a:p>
          <a:p>
            <a:r>
              <a:rPr lang="en-US">
                <a:ea typeface="Calibri"/>
                <a:cs typeface="Calibri"/>
              </a:rPr>
              <a:t>For additional questions, or to opt into an early data migration, contact the TSC to open a ticket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5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>
                <a:ea typeface="Calibri"/>
                <a:cs typeface="Calibri"/>
              </a:rPr>
              <a:t>Google unilaterally updated their terms and conditions, moving to a fee-based storage model instead of their prior offering of free and unlimited storage for educational institutions</a:t>
            </a:r>
            <a:endParaRPr lang="en-US"/>
          </a:p>
          <a:p>
            <a:pPr marL="171450" indent="-171450">
              <a:buFont typeface="Arial"/>
              <a:buChar char="•"/>
            </a:pPr>
            <a:r>
              <a:rPr lang="en-US">
                <a:ea typeface="Calibri"/>
                <a:cs typeface="Calibri"/>
              </a:rPr>
              <a:t>In addition to this adding cost, maintaining a Google environment has meant maintaining and supporting two simultaneous communication and collaboration platforms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ea typeface="Calibri"/>
                <a:cs typeface="Calibri"/>
              </a:rPr>
              <a:t>With this project, we're moving to a unified experience for faculty, staff, and students</a:t>
            </a:r>
          </a:p>
          <a:p>
            <a:pPr marL="628650" lvl="1" indent="-171450">
              <a:buFont typeface="Arial"/>
              <a:buChar char="•"/>
            </a:pPr>
            <a:r>
              <a:rPr lang="en-US">
                <a:ea typeface="Calibri"/>
                <a:cs typeface="Calibri"/>
              </a:rPr>
              <a:t>Now all community members can collaborate within one feature-rich platform</a:t>
            </a:r>
          </a:p>
          <a:p>
            <a:pPr marL="628650" lvl="1" indent="-171450">
              <a:buFont typeface="Arial"/>
              <a:buChar char="•"/>
            </a:pPr>
            <a:r>
              <a:rPr lang="en-US">
                <a:ea typeface="Calibri"/>
                <a:cs typeface="Calibri"/>
              </a:rPr>
              <a:t>Plus students will gain experience with the applications used most frequently by future employers</a:t>
            </a:r>
          </a:p>
          <a:p>
            <a:pPr lvl="1"/>
            <a:endParaRPr lang="en-US">
              <a:ea typeface="Calibri"/>
              <a:cs typeface="Calibri"/>
            </a:endParaRPr>
          </a:p>
          <a:p>
            <a:pPr lvl="1"/>
            <a:r>
              <a:rPr lang="en-US">
                <a:ea typeface="Calibri"/>
                <a:cs typeface="Calibri"/>
              </a:rPr>
              <a:t>Megan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2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Meera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37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Before we continue, let's use this opportunity for a brief review of the difference between OneDrive and SharePoint.</a:t>
            </a:r>
          </a:p>
          <a:p>
            <a:endParaRPr lang="en-US"/>
          </a:p>
          <a:p>
            <a:r>
              <a:rPr lang="en-US"/>
              <a:t>Owner of file drops even </a:t>
            </a:r>
            <a:r>
              <a:rPr lang="en-US" err="1"/>
              <a:t>tho</a:t>
            </a:r>
            <a:r>
              <a:rPr lang="en-US"/>
              <a:t> shared, file gets deleted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Meera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67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Meera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28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Microsoft has provided us with tools that we can use to export data from Google, convert those files into Microsoft-compatible versions if applicable, then import the new data into Microsoft, preserving as much metadata, folder structure, and labelling as possible. </a:t>
            </a:r>
          </a:p>
          <a:p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>
                <a:solidFill>
                  <a:srgbClr val="707070"/>
                </a:solidFill>
                <a:effectLst/>
                <a:latin typeface="inherit"/>
              </a:rPr>
              <a:t>Google Starred emails will be migrated as Flagged in Exchange because Exchange does not have an equivalent to Stars</a:t>
            </a:r>
          </a:p>
          <a:p>
            <a:r>
              <a:rPr lang="en-US" b="0" i="0">
                <a:solidFill>
                  <a:srgbClr val="707070"/>
                </a:solidFill>
                <a:effectLst/>
                <a:latin typeface="Lato"/>
                <a:ea typeface="Lato"/>
                <a:cs typeface="Lato"/>
              </a:rPr>
              <a:t>Labels are converted to folders- Mails are stored to the folders corresponding to the labels.</a:t>
            </a:r>
          </a:p>
          <a:p>
            <a:endParaRPr lang="en-US">
              <a:solidFill>
                <a:srgbClr val="707070"/>
              </a:solidFill>
              <a:latin typeface="Lato"/>
              <a:ea typeface="Lato"/>
              <a:cs typeface="Lato"/>
            </a:endParaRPr>
          </a:p>
          <a:p>
            <a:r>
              <a:rPr lang="en-US">
                <a:solidFill>
                  <a:srgbClr val="707070"/>
                </a:solidFill>
                <a:latin typeface="Lato"/>
                <a:ea typeface="Lato"/>
                <a:cs typeface="Lato"/>
              </a:rPr>
              <a:t>Google Photos =/= photo on Google Drive</a:t>
            </a:r>
          </a:p>
          <a:p>
            <a:endParaRPr lang="en-US">
              <a:solidFill>
                <a:srgbClr val="707070"/>
              </a:solidFill>
              <a:latin typeface="Lato"/>
              <a:ea typeface="Lato"/>
              <a:cs typeface="Lato"/>
            </a:endParaRPr>
          </a:p>
          <a:p>
            <a:r>
              <a:rPr lang="en-US">
                <a:solidFill>
                  <a:srgbClr val="707070"/>
                </a:solidFill>
                <a:latin typeface="Lato"/>
                <a:ea typeface="Lato"/>
                <a:cs typeface="Lato"/>
              </a:rPr>
              <a:t>Megan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60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Megan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2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One of the most frequent questions we've gotten since announcing the change is: What if I use Google to collaborate with external users, either on files they own or UConn-owned data? None of this will be interrupted!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If the data is owned by another organization, it will not be impacted by our migration.</a:t>
            </a:r>
            <a:endParaRPr lang="en-US">
              <a:ea typeface="Calibri"/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SharePoint and OneDrive also allow for collaboration with external participants, though the setting may need to be enabled by ITS on individual SharePoint sites.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Make sure not to save University data in that .</a:t>
            </a:r>
          </a:p>
          <a:p>
            <a:r>
              <a:rPr lang="en-US">
                <a:ea typeface="Calibri"/>
                <a:cs typeface="Calibri"/>
              </a:rPr>
              <a:t>Meera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73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Megan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2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21374" y="4700763"/>
            <a:ext cx="2133600" cy="273844"/>
          </a:xfrm>
        </p:spPr>
        <p:txBody>
          <a:bodyPr/>
          <a:lstStyle/>
          <a:p>
            <a:fld id="{8ACDB3CC-F982-40F9-8DD6-BCC9AFBF44BD}" type="datetime1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904185"/>
            <a:ext cx="2133600" cy="273844"/>
          </a:xfr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echsupport@uconn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05921"/>
            <a:ext cx="8229600" cy="1749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7200">
                <a:solidFill>
                  <a:schemeClr val="tx1"/>
                </a:solidFill>
              </a:rPr>
              <a:t>Google Migration</a:t>
            </a:r>
            <a:endParaRPr lang="en-US" sz="7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847122"/>
            <a:ext cx="8229600" cy="1239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0177" y="2369880"/>
            <a:ext cx="6888056" cy="1912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>
                <a:solidFill>
                  <a:schemeClr val="tx1"/>
                </a:solidFill>
              </a:rPr>
              <a:t>Meera Nair</a:t>
            </a:r>
            <a:endParaRPr lang="en-US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>
                <a:solidFill>
                  <a:schemeClr val="tx1"/>
                </a:solidFill>
              </a:rPr>
              <a:t>Megan Clark</a:t>
            </a:r>
          </a:p>
          <a:p>
            <a:pPr>
              <a:lnSpc>
                <a:spcPct val="145000"/>
              </a:lnSpc>
              <a:spcBef>
                <a:spcPts val="0"/>
              </a:spcBef>
            </a:pPr>
            <a:r>
              <a:rPr lang="en-US" sz="2000" i="1">
                <a:solidFill>
                  <a:schemeClr val="tx1"/>
                </a:solidFill>
              </a:rPr>
              <a:t>ITS Identity and Access Management</a:t>
            </a:r>
          </a:p>
          <a:p>
            <a:endParaRPr lang="en-US" sz="2000" i="1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November 6, 2023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EA28168-03D9-C9D8-D9D5-BFA43F2F6836}"/>
              </a:ext>
            </a:extLst>
          </p:cNvPr>
          <p:cNvCxnSpPr/>
          <p:nvPr/>
        </p:nvCxnSpPr>
        <p:spPr>
          <a:xfrm>
            <a:off x="1129553" y="2087656"/>
            <a:ext cx="6931958" cy="6724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5894">
        <p14:flash/>
      </p:transition>
    </mc:Choice>
    <mc:Fallback xmlns="">
      <p:transition spd="slow" advTm="1589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When is this happening?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65DFC3-E69F-9916-7314-E860A36BB1A8}"/>
              </a:ext>
            </a:extLst>
          </p:cNvPr>
          <p:cNvSpPr txBox="1"/>
          <p:nvPr/>
        </p:nvSpPr>
        <p:spPr>
          <a:xfrm>
            <a:off x="6729399" y="3667328"/>
            <a:ext cx="158461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Summer 2024:</a:t>
            </a:r>
            <a:br>
              <a:rPr lang="en-US">
                <a:ea typeface="Calibri"/>
                <a:cs typeface="Calibri"/>
              </a:rPr>
            </a:br>
            <a:r>
              <a:rPr lang="en-US">
                <a:ea typeface="Calibri"/>
                <a:cs typeface="Calibri"/>
              </a:rPr>
              <a:t>Final Migration (students and faculty)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076717-EB3A-04AD-CB1B-A08A620009B4}"/>
              </a:ext>
            </a:extLst>
          </p:cNvPr>
          <p:cNvSpPr txBox="1"/>
          <p:nvPr/>
        </p:nvSpPr>
        <p:spPr>
          <a:xfrm>
            <a:off x="5385453" y="1735835"/>
            <a:ext cx="154131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April 2024:</a:t>
            </a:r>
          </a:p>
          <a:p>
            <a:r>
              <a:rPr lang="en-US">
                <a:ea typeface="Calibri"/>
                <a:cs typeface="Calibri"/>
              </a:rPr>
              <a:t>Alumni accounts removed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9F487-88E8-B113-7A15-5B1986B106AA}"/>
              </a:ext>
            </a:extLst>
          </p:cNvPr>
          <p:cNvSpPr txBox="1"/>
          <p:nvPr/>
        </p:nvSpPr>
        <p:spPr>
          <a:xfrm>
            <a:off x="1018012" y="3623865"/>
            <a:ext cx="182706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December 2023:</a:t>
            </a:r>
          </a:p>
          <a:p>
            <a:r>
              <a:rPr lang="en-US">
                <a:ea typeface="Calibri"/>
                <a:cs typeface="Calibri"/>
              </a:rPr>
              <a:t>Storage limits for students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E32285-50C9-3520-5ADF-01FD5776E5EE}"/>
              </a:ext>
            </a:extLst>
          </p:cNvPr>
          <p:cNvSpPr txBox="1"/>
          <p:nvPr/>
        </p:nvSpPr>
        <p:spPr>
          <a:xfrm>
            <a:off x="334623" y="1595546"/>
            <a:ext cx="155114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Fall 2023:</a:t>
            </a:r>
          </a:p>
          <a:p>
            <a:r>
              <a:rPr lang="en-US">
                <a:ea typeface="Calibri"/>
                <a:cs typeface="Calibri"/>
              </a:rPr>
              <a:t>Early adopters migrate</a:t>
            </a:r>
          </a:p>
          <a:p>
            <a:r>
              <a:rPr lang="en-US">
                <a:ea typeface="Calibri"/>
                <a:cs typeface="Calibri"/>
              </a:rPr>
              <a:t>(ongoing)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97BED6E-98F1-1B37-2C8A-A24955303E72}"/>
              </a:ext>
            </a:extLst>
          </p:cNvPr>
          <p:cNvGrpSpPr/>
          <p:nvPr/>
        </p:nvGrpSpPr>
        <p:grpSpPr>
          <a:xfrm>
            <a:off x="639735" y="2918546"/>
            <a:ext cx="7867648" cy="614973"/>
            <a:chOff x="639735" y="2918546"/>
            <a:chExt cx="7867648" cy="614973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657C7BE-18B6-55A4-43B6-96072BF8A4BA}"/>
                </a:ext>
              </a:extLst>
            </p:cNvPr>
            <p:cNvCxnSpPr/>
            <p:nvPr/>
          </p:nvCxnSpPr>
          <p:spPr>
            <a:xfrm flipV="1">
              <a:off x="639735" y="3208434"/>
              <a:ext cx="7867648" cy="207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8B2E2F6-D72A-0152-CC6E-B1F487FD194C}"/>
                </a:ext>
              </a:extLst>
            </p:cNvPr>
            <p:cNvCxnSpPr/>
            <p:nvPr/>
          </p:nvCxnSpPr>
          <p:spPr>
            <a:xfrm>
              <a:off x="760596" y="2932214"/>
              <a:ext cx="5195" cy="299604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93078C4-EC0D-9B22-82A2-C09FEC13A72F}"/>
                </a:ext>
              </a:extLst>
            </p:cNvPr>
            <p:cNvCxnSpPr>
              <a:cxnSpLocks/>
            </p:cNvCxnSpPr>
            <p:nvPr/>
          </p:nvCxnSpPr>
          <p:spPr>
            <a:xfrm>
              <a:off x="1928106" y="3233915"/>
              <a:ext cx="5195" cy="299604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142B9C-CFD9-0E07-9972-7395CD3603BA}"/>
                </a:ext>
              </a:extLst>
            </p:cNvPr>
            <p:cNvCxnSpPr>
              <a:cxnSpLocks/>
            </p:cNvCxnSpPr>
            <p:nvPr/>
          </p:nvCxnSpPr>
          <p:spPr>
            <a:xfrm>
              <a:off x="4618147" y="3222097"/>
              <a:ext cx="5195" cy="299604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8AB58A4-D73E-19A2-D3FB-C7D0A5811E5A}"/>
                </a:ext>
              </a:extLst>
            </p:cNvPr>
            <p:cNvCxnSpPr>
              <a:cxnSpLocks/>
            </p:cNvCxnSpPr>
            <p:nvPr/>
          </p:nvCxnSpPr>
          <p:spPr>
            <a:xfrm>
              <a:off x="7518208" y="3213440"/>
              <a:ext cx="5195" cy="299604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D9619C6E-7F08-D5F7-987F-EC9A998A8925}"/>
                </a:ext>
              </a:extLst>
            </p:cNvPr>
            <p:cNvCxnSpPr>
              <a:cxnSpLocks/>
            </p:cNvCxnSpPr>
            <p:nvPr/>
          </p:nvCxnSpPr>
          <p:spPr>
            <a:xfrm>
              <a:off x="3193864" y="2928232"/>
              <a:ext cx="5195" cy="299604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00A15C0-504D-F2AF-60DA-2A01D29F7F34}"/>
                </a:ext>
              </a:extLst>
            </p:cNvPr>
            <p:cNvCxnSpPr>
              <a:cxnSpLocks/>
            </p:cNvCxnSpPr>
            <p:nvPr/>
          </p:nvCxnSpPr>
          <p:spPr>
            <a:xfrm>
              <a:off x="5905289" y="2918546"/>
              <a:ext cx="5195" cy="299604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E994996-F814-2B07-345C-14C9BB0727D0}"/>
              </a:ext>
            </a:extLst>
          </p:cNvPr>
          <p:cNvSpPr txBox="1"/>
          <p:nvPr/>
        </p:nvSpPr>
        <p:spPr>
          <a:xfrm>
            <a:off x="2260957" y="1878564"/>
            <a:ext cx="205490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January 2024:  New student accounts on M365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B69C5F-651A-5A6C-C5B7-32322EE2F5BA}"/>
              </a:ext>
            </a:extLst>
          </p:cNvPr>
          <p:cNvSpPr txBox="1"/>
          <p:nvPr/>
        </p:nvSpPr>
        <p:spPr>
          <a:xfrm>
            <a:off x="3801321" y="3620254"/>
            <a:ext cx="182394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Spring 2024:</a:t>
            </a:r>
          </a:p>
          <a:p>
            <a:r>
              <a:rPr lang="en-US">
                <a:ea typeface="Calibri"/>
                <a:cs typeface="Calibri"/>
              </a:rPr>
              <a:t>Migrate staff drive data</a:t>
            </a:r>
          </a:p>
        </p:txBody>
      </p:sp>
    </p:spTree>
    <p:extLst>
      <p:ext uri="{BB962C8B-B14F-4D97-AF65-F5344CB8AC3E}">
        <p14:creationId xmlns:p14="http://schemas.microsoft.com/office/powerpoint/2010/main" val="162889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32210">
        <p14:flash/>
      </p:transition>
    </mc:Choice>
    <mc:Fallback xmlns="">
      <p:transition spd="slow" advTm="3221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AD8B-F6CB-7EF2-ADAD-4072B6ED8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I do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1B63A-78FB-9538-D29B-E4C0F076E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3674" y="1397344"/>
            <a:ext cx="5818682" cy="33940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Clean up your data:</a:t>
            </a:r>
          </a:p>
          <a:p>
            <a:pPr lvl="1"/>
            <a:r>
              <a:rPr lang="en-US"/>
              <a:t>Delete what you don't need</a:t>
            </a:r>
          </a:p>
          <a:p>
            <a:pPr lvl="1"/>
            <a:r>
              <a:rPr lang="en-US"/>
              <a:t>Take ownership of what you do need</a:t>
            </a:r>
          </a:p>
          <a:p>
            <a:pPr lvl="1"/>
            <a:r>
              <a:rPr lang="en-US"/>
              <a:t>Move personal data to a personal account</a:t>
            </a:r>
          </a:p>
          <a:p>
            <a:pPr lvl="1"/>
            <a:endParaRPr lang="en-US"/>
          </a:p>
          <a:p>
            <a:r>
              <a:rPr lang="en-US"/>
              <a:t>Help your users with their own data</a:t>
            </a:r>
          </a:p>
          <a:p>
            <a:endParaRPr lang="en-US"/>
          </a:p>
          <a:p>
            <a:r>
              <a:rPr lang="en-US"/>
              <a:t>Interested in migrating drive data early?</a:t>
            </a:r>
          </a:p>
          <a:p>
            <a:pPr lvl="1"/>
            <a:r>
              <a:rPr lang="en-US"/>
              <a:t>Contact us! (Information in next slide)</a:t>
            </a:r>
          </a:p>
        </p:txBody>
      </p:sp>
      <p:pic>
        <p:nvPicPr>
          <p:cNvPr id="4" name="Graphic 3" descr="Mop and bucket with solid fill">
            <a:extLst>
              <a:ext uri="{FF2B5EF4-FFF2-40B4-BE49-F238E27FC236}">
                <a16:creationId xmlns:a16="http://schemas.microsoft.com/office/drawing/2014/main" id="{09FB5526-D183-BC69-FB05-01FC51661F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0376" y="2222787"/>
            <a:ext cx="1315302" cy="131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6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9427">
        <p14:flash/>
      </p:transition>
    </mc:Choice>
    <mc:Fallback xmlns="">
      <p:transition spd="slow" advTm="29427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BC4D-27DF-33BF-F8C0-F12A38FE9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For More Information	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5A326B-F990-11D1-137E-4E5F858E7FAC}"/>
              </a:ext>
            </a:extLst>
          </p:cNvPr>
          <p:cNvSpPr txBox="1">
            <a:spLocks/>
          </p:cNvSpPr>
          <p:nvPr/>
        </p:nvSpPr>
        <p:spPr>
          <a:xfrm>
            <a:off x="5143316" y="1591325"/>
            <a:ext cx="3936731" cy="609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pPr marL="0" indent="0">
              <a:buNone/>
            </a:pPr>
            <a:r>
              <a:rPr lang="en-US"/>
              <a:t>https://s.uconn.edu/googleto365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7DCAC9-37DF-0FA7-60E6-E3836BD41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99795"/>
              </p:ext>
            </p:extLst>
          </p:nvPr>
        </p:nvGraphicFramePr>
        <p:xfrm>
          <a:off x="345612" y="1749138"/>
          <a:ext cx="4219754" cy="2625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500">
                  <a:extLst>
                    <a:ext uri="{9D8B030D-6E8A-4147-A177-3AD203B41FA5}">
                      <a16:colId xmlns:a16="http://schemas.microsoft.com/office/drawing/2014/main" val="782888703"/>
                    </a:ext>
                  </a:extLst>
                </a:gridCol>
                <a:gridCol w="3353254">
                  <a:extLst>
                    <a:ext uri="{9D8B030D-6E8A-4147-A177-3AD203B41FA5}">
                      <a16:colId xmlns:a16="http://schemas.microsoft.com/office/drawing/2014/main" val="673096277"/>
                    </a:ext>
                  </a:extLst>
                </a:gridCol>
              </a:tblGrid>
              <a:tr h="875246">
                <a:tc>
                  <a:txBody>
                    <a:bodyPr/>
                    <a:lstStyle/>
                    <a:p>
                      <a:r>
                        <a:rPr lang="en-US"/>
                        <a:t>Email: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techsupport@uconn.edu</a:t>
                      </a:r>
                      <a:r>
                        <a:rPr lang="en-US"/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8687675"/>
                  </a:ext>
                </a:extLst>
              </a:tr>
              <a:tr h="875246">
                <a:tc>
                  <a:txBody>
                    <a:bodyPr/>
                    <a:lstStyle/>
                    <a:p>
                      <a:r>
                        <a:rPr lang="en-US"/>
                        <a:t>Online: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u="sng"/>
                        <a:t>techsupport.uconn.edu</a:t>
                      </a:r>
                      <a:r>
                        <a:rPr lang="en-US"/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0025362"/>
                  </a:ext>
                </a:extLst>
              </a:tr>
              <a:tr h="875246">
                <a:tc>
                  <a:txBody>
                    <a:bodyPr/>
                    <a:lstStyle/>
                    <a:p>
                      <a:r>
                        <a:rPr lang="en-US"/>
                        <a:t>Phone: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860-486-4357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94416"/>
                  </a:ext>
                </a:extLst>
              </a:tr>
            </a:tbl>
          </a:graphicData>
        </a:graphic>
      </p:graphicFrame>
      <p:pic>
        <p:nvPicPr>
          <p:cNvPr id="4" name="Picture 3" descr="A qr code with a dinosaur&#10;&#10;Description automatically generated">
            <a:extLst>
              <a:ext uri="{FF2B5EF4-FFF2-40B4-BE49-F238E27FC236}">
                <a16:creationId xmlns:a16="http://schemas.microsoft.com/office/drawing/2014/main" id="{22C45817-6FAF-3876-1F66-A7D66100A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240" y="2256886"/>
            <a:ext cx="1988389" cy="198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8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3466">
        <p14:flash/>
      </p:transition>
    </mc:Choice>
    <mc:Fallback xmlns="">
      <p:transition spd="slow" advTm="2346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E16C42-0C23-6F96-71B6-0B7A4F61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this change?</a:t>
            </a:r>
          </a:p>
        </p:txBody>
      </p:sp>
      <p:pic>
        <p:nvPicPr>
          <p:cNvPr id="1026" name="Picture 2" descr="Managed migration from Google Workspace to Microsoft 365">
            <a:extLst>
              <a:ext uri="{FF2B5EF4-FFF2-40B4-BE49-F238E27FC236}">
                <a16:creationId xmlns:a16="http://schemas.microsoft.com/office/drawing/2014/main" id="{6EC3FE5E-ADDB-8E9A-0AA5-A1E8E6713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228" y="1289050"/>
            <a:ext cx="6953250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18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37391">
        <p14:flash/>
      </p:transition>
    </mc:Choice>
    <mc:Fallback xmlns="">
      <p:transition spd="slow" advTm="3739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Who will be impacted? 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A4FDA5-F7FC-84DF-58CA-01C83CCC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254976"/>
              </p:ext>
            </p:extLst>
          </p:nvPr>
        </p:nvGraphicFramePr>
        <p:xfrm>
          <a:off x="405698" y="1598896"/>
          <a:ext cx="8450502" cy="2946736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1852946">
                  <a:extLst>
                    <a:ext uri="{9D8B030D-6E8A-4147-A177-3AD203B41FA5}">
                      <a16:colId xmlns:a16="http://schemas.microsoft.com/office/drawing/2014/main" val="2359461600"/>
                    </a:ext>
                  </a:extLst>
                </a:gridCol>
                <a:gridCol w="6597556">
                  <a:extLst>
                    <a:ext uri="{9D8B030D-6E8A-4147-A177-3AD203B41FA5}">
                      <a16:colId xmlns:a16="http://schemas.microsoft.com/office/drawing/2014/main" val="2861516792"/>
                    </a:ext>
                  </a:extLst>
                </a:gridCol>
              </a:tblGrid>
              <a:tr h="9624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/>
                        <a:t>Active Students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Data will be migrated to Outlook and OneDrive</a:t>
                      </a:r>
                      <a:endParaRPr lang="en-US"/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/>
                        <a:t>Emails will be directed to Outlook, not Gmail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26167"/>
                  </a:ext>
                </a:extLst>
              </a:tr>
              <a:tr h="6118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/>
                        <a:t>Faculty and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/>
                        <a:t>Data will be migrated to OneDrive or SharePoint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182512"/>
                  </a:ext>
                </a:extLst>
              </a:tr>
              <a:tr h="1142896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Alumni</a:t>
                      </a:r>
                    </a:p>
                    <a:p>
                      <a:pPr lvl="0">
                        <a:lnSpc>
                          <a:spcPct val="150000"/>
                        </a:lnSpc>
                        <a:buNone/>
                      </a:pPr>
                      <a:endParaRPr lang="en-US" sz="1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None/>
                      </a:pPr>
                      <a:endParaRPr lang="en-US" sz="1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/>
                        <a:t>Must back up or move data by April 2024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/>
                        <a:t>Email forwarding service will be available to opt into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Accounts will be deleted from Google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373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86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69378">
        <p14:flash/>
      </p:transition>
    </mc:Choice>
    <mc:Fallback xmlns="">
      <p:transition spd="slow" advTm="69378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337C-3FE2-5B66-80CD-D2678C89E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OneDrive and SharePoint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B0701-CCC3-19EF-1EA2-97FF36E6E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81295"/>
            <a:ext cx="3195290" cy="34316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900"/>
              <a:t>OneDrive</a:t>
            </a:r>
          </a:p>
          <a:p>
            <a:pPr marL="0" indent="0">
              <a:buNone/>
            </a:pPr>
            <a:r>
              <a:rPr lang="en-US" sz="1000"/>
              <a:t>      </a:t>
            </a:r>
            <a:endParaRPr lang="en-US" sz="1900"/>
          </a:p>
          <a:p>
            <a:r>
              <a:rPr lang="en-US" sz="1600"/>
              <a:t>Individual storage</a:t>
            </a:r>
          </a:p>
          <a:p>
            <a:r>
              <a:rPr lang="en-US" sz="1600"/>
              <a:t>Connected to user account</a:t>
            </a:r>
          </a:p>
          <a:p>
            <a:r>
              <a:rPr lang="en-US" sz="1600"/>
              <a:t>Supervisor gets access for 90 days when user account is deleted</a:t>
            </a:r>
          </a:p>
          <a:p>
            <a:r>
              <a:rPr lang="en-US" sz="1600"/>
              <a:t>Data is permanently deleted after 90 days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A40B3-3431-6BB7-5BF9-864318455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81295"/>
            <a:ext cx="4038600" cy="16986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900"/>
              <a:t>SharePoint</a:t>
            </a:r>
          </a:p>
          <a:p>
            <a:r>
              <a:rPr lang="en-US" sz="1000"/>
              <a:t>      </a:t>
            </a:r>
            <a:endParaRPr lang="en-US" sz="1900"/>
          </a:p>
          <a:p>
            <a:pPr marL="457200" indent="-457200">
              <a:buChar char="•"/>
            </a:pPr>
            <a:r>
              <a:rPr lang="en-US" sz="1600"/>
              <a:t>Departmental storage</a:t>
            </a:r>
          </a:p>
          <a:p>
            <a:pPr marL="457200" indent="-457200">
              <a:buChar char="•"/>
            </a:pPr>
            <a:r>
              <a:rPr lang="en-US" sz="1600"/>
              <a:t>Documents remain even after owner account is deleted</a:t>
            </a:r>
          </a:p>
          <a:p>
            <a:pPr lvl="1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2052" name="Picture 4" descr="Personal Cloud Storage – Microsoft OneDrive">
            <a:extLst>
              <a:ext uri="{FF2B5EF4-FFF2-40B4-BE49-F238E27FC236}">
                <a16:creationId xmlns:a16="http://schemas.microsoft.com/office/drawing/2014/main" id="{FBF5ACF0-38BD-5DEB-03FC-FD0EF0C5D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072" y="1373578"/>
            <a:ext cx="972816" cy="48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harePoint Online | Thomas-Krenn.AG">
            <a:extLst>
              <a:ext uri="{FF2B5EF4-FFF2-40B4-BE49-F238E27FC236}">
                <a16:creationId xmlns:a16="http://schemas.microsoft.com/office/drawing/2014/main" id="{303D8E75-1F66-C04E-1C4F-7C318EC9C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626" y="1193361"/>
            <a:ext cx="1077266" cy="84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1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57145">
        <p14:flash/>
      </p:transition>
    </mc:Choice>
    <mc:Fallback xmlns="">
      <p:transition spd="slow" advTm="5714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0785-4813-6CC7-8B0A-0C977F58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OneDrive and SharePoint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F855-C33C-8636-8C3D-B987FFE46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9433" y="1589147"/>
            <a:ext cx="6797488" cy="29999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>
                <a:latin typeface="Arial"/>
                <a:cs typeface="Calibri"/>
              </a:rPr>
              <a:t>Both services offer:</a:t>
            </a:r>
          </a:p>
          <a:p>
            <a:pPr marL="0" indent="0">
              <a:buNone/>
            </a:pPr>
            <a:endParaRPr lang="en-US" sz="2000">
              <a:latin typeface="Arial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latin typeface="Arial"/>
                <a:cs typeface="Calibri"/>
              </a:rPr>
              <a:t>Version history</a:t>
            </a:r>
          </a:p>
          <a:p>
            <a:pPr marL="0" indent="0">
              <a:buNone/>
            </a:pPr>
            <a:endParaRPr lang="en-US" sz="2000">
              <a:latin typeface="Arial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latin typeface="Arial"/>
                <a:cs typeface="Calibri"/>
              </a:rPr>
              <a:t>Full encryption in transit and at rest</a:t>
            </a:r>
          </a:p>
          <a:p>
            <a:pPr marL="0" indent="0">
              <a:buNone/>
            </a:pPr>
            <a:endParaRPr lang="en-US" sz="2000">
              <a:latin typeface="Arial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latin typeface="Arial"/>
                <a:cs typeface="Calibri"/>
              </a:rPr>
              <a:t>Two stages of Recycling Bin</a:t>
            </a:r>
          </a:p>
          <a:p>
            <a:pPr marL="0" indent="0">
              <a:buNone/>
            </a:pPr>
            <a:endParaRPr lang="en-US" sz="2000">
              <a:latin typeface="Arial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latin typeface="Arial"/>
                <a:cs typeface="Calibri"/>
              </a:rPr>
              <a:t>Audit logging</a:t>
            </a:r>
          </a:p>
          <a:p>
            <a:pPr marL="0" indent="0">
              <a:buNone/>
            </a:pPr>
            <a:endParaRPr lang="en-US" sz="2000">
              <a:latin typeface="Arial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latin typeface="Arial"/>
                <a:cs typeface="Calibri"/>
              </a:rPr>
              <a:t>Sharing outside of UConn</a:t>
            </a:r>
          </a:p>
          <a:p>
            <a:endParaRPr lang="en-US"/>
          </a:p>
        </p:txBody>
      </p:sp>
      <p:pic>
        <p:nvPicPr>
          <p:cNvPr id="5" name="Picture 4" descr="Personal Cloud Storage – Microsoft OneDrive">
            <a:extLst>
              <a:ext uri="{FF2B5EF4-FFF2-40B4-BE49-F238E27FC236}">
                <a16:creationId xmlns:a16="http://schemas.microsoft.com/office/drawing/2014/main" id="{9F946A46-4D1D-C81C-0109-950FDDB3B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786" y="2430247"/>
            <a:ext cx="2733653" cy="135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SharePoint Online | Thomas-Krenn.AG">
            <a:extLst>
              <a:ext uri="{FF2B5EF4-FFF2-40B4-BE49-F238E27FC236}">
                <a16:creationId xmlns:a16="http://schemas.microsoft.com/office/drawing/2014/main" id="{02ECD29F-8296-5A6E-3C31-18015344D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336" y="1168145"/>
            <a:ext cx="2481201" cy="193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50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976"/>
    </mc:Choice>
    <mc:Fallback xmlns="">
      <p:transition spd="slow" advTm="8797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What will and will not migrate?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826" y="1434350"/>
            <a:ext cx="2916827" cy="33940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Will Migrate:</a:t>
            </a:r>
          </a:p>
          <a:p>
            <a:r>
              <a:rPr lang="en-US">
                <a:latin typeface="Arial"/>
                <a:cs typeface="Arial"/>
              </a:rPr>
              <a:t>Email</a:t>
            </a:r>
            <a:endParaRPr lang="en-US"/>
          </a:p>
          <a:p>
            <a:r>
              <a:rPr lang="en-US"/>
              <a:t>Calendar</a:t>
            </a:r>
          </a:p>
          <a:p>
            <a:r>
              <a:rPr lang="en-US">
                <a:latin typeface="Arial"/>
                <a:cs typeface="Arial"/>
              </a:rPr>
              <a:t>Contacts</a:t>
            </a:r>
          </a:p>
          <a:p>
            <a:r>
              <a:rPr lang="en-US"/>
              <a:t>Tasks</a:t>
            </a:r>
          </a:p>
          <a:p>
            <a:r>
              <a:rPr lang="en-US"/>
              <a:t>Drive</a:t>
            </a:r>
          </a:p>
          <a:p>
            <a:r>
              <a:rPr lang="en-US">
                <a:latin typeface="Arial"/>
                <a:cs typeface="Arial"/>
              </a:rPr>
              <a:t>Forms*</a:t>
            </a:r>
          </a:p>
          <a:p>
            <a:r>
              <a:rPr lang="en-US"/>
              <a:t>Structure/Organization</a:t>
            </a:r>
            <a:endParaRPr lang="en-US">
              <a:latin typeface="Arial"/>
              <a:cs typeface="Arial"/>
            </a:endParaRPr>
          </a:p>
          <a:p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842CA7-2A4F-F092-0AFA-1B147096FF0A}"/>
              </a:ext>
            </a:extLst>
          </p:cNvPr>
          <p:cNvSpPr txBox="1">
            <a:spLocks/>
          </p:cNvSpPr>
          <p:nvPr/>
        </p:nvSpPr>
        <p:spPr>
          <a:xfrm>
            <a:off x="4689525" y="1421906"/>
            <a:ext cx="4326527" cy="3470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/>
              <a:t>Will </a:t>
            </a:r>
            <a:r>
              <a:rPr lang="en-US" sz="2000" b="1"/>
              <a:t>Not </a:t>
            </a:r>
            <a:r>
              <a:rPr lang="en-US" sz="2000"/>
              <a:t>Migrate:</a:t>
            </a:r>
          </a:p>
          <a:p>
            <a:r>
              <a:rPr lang="en-US"/>
              <a:t>Drawings</a:t>
            </a:r>
          </a:p>
          <a:p>
            <a:r>
              <a:rPr lang="en-US"/>
              <a:t>Sites</a:t>
            </a:r>
          </a:p>
          <a:p>
            <a:r>
              <a:rPr lang="en-US"/>
              <a:t>Photos</a:t>
            </a:r>
          </a:p>
          <a:p>
            <a:r>
              <a:rPr lang="en-US"/>
              <a:t>Maps</a:t>
            </a:r>
          </a:p>
          <a:p>
            <a:r>
              <a:rPr lang="en-US"/>
              <a:t>Files larger than 15 GB</a:t>
            </a:r>
          </a:p>
          <a:p>
            <a:r>
              <a:rPr lang="en-US"/>
              <a:t>Sharing/Permissions</a:t>
            </a:r>
          </a:p>
          <a:p>
            <a:endParaRPr lang="en-US"/>
          </a:p>
          <a:p>
            <a:pPr marL="0" indent="0">
              <a:buNone/>
            </a:pPr>
            <a:r>
              <a:rPr lang="en-US" i="1"/>
              <a:t>Other options are available to preserve these files.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7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61259">
        <p14:flash/>
      </p:transition>
    </mc:Choice>
    <mc:Fallback xmlns="">
      <p:transition spd="slow" advTm="61259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A2B3-EE12-56A3-A204-52DCE061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Drive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BE520-1957-697E-BD8C-F08AE5FF7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5762"/>
            <a:ext cx="7928708" cy="32650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Data can be migrated to OneDrive (personal data) or SharePoint Online (departmental data)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Permissions will not be migrated </a:t>
            </a:r>
          </a:p>
          <a:p>
            <a:endParaRPr lang="en-US"/>
          </a:p>
          <a:p>
            <a:r>
              <a:rPr lang="en-US"/>
              <a:t>Files will </a:t>
            </a:r>
            <a:r>
              <a:rPr lang="en-US" b="1" u="sng"/>
              <a:t>ONLY</a:t>
            </a:r>
            <a:r>
              <a:rPr lang="en-US"/>
              <a:t> migrate if owned by an active UConn user</a:t>
            </a:r>
          </a:p>
          <a:p>
            <a:pPr lvl="1"/>
            <a:r>
              <a:rPr lang="en-US"/>
              <a:t>Files "Shared with me" owned by alumni? Transfer ownership or make a copy to your Drive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31186">
        <p14:flash/>
      </p:transition>
    </mc:Choice>
    <mc:Fallback xmlns="">
      <p:transition spd="slow" advTm="31186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E8F7-9CAE-C50C-21CA-534D7DE9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Accessing External Google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BA40F-80CF-6EDA-2876-7BC083A2D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8" y="1596702"/>
            <a:ext cx="7765257" cy="22419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Data shared to UConn users can be accessed after:</a:t>
            </a:r>
          </a:p>
          <a:p>
            <a:pPr>
              <a:lnSpc>
                <a:spcPct val="125000"/>
              </a:lnSpc>
              <a:spcBef>
                <a:spcPts val="1400"/>
              </a:spcBef>
            </a:pPr>
            <a:r>
              <a:rPr lang="en-US"/>
              <a:t>UConn user creates an unmanaged account in Google</a:t>
            </a:r>
          </a:p>
          <a:p>
            <a:pPr>
              <a:lnSpc>
                <a:spcPct val="125000"/>
              </a:lnSpc>
              <a:spcBef>
                <a:spcPts val="1400"/>
              </a:spcBef>
            </a:pPr>
            <a:r>
              <a:rPr lang="en-US"/>
              <a:t>Data owner re-shares access to new unmanaged account</a:t>
            </a:r>
          </a:p>
          <a:p>
            <a:pPr>
              <a:lnSpc>
                <a:spcPct val="125000"/>
              </a:lnSpc>
              <a:spcBef>
                <a:spcPts val="1400"/>
              </a:spcBef>
            </a:pPr>
            <a:r>
              <a:rPr lang="en-US"/>
              <a:t>Do not store UConn data in unmanaged accounts</a:t>
            </a:r>
          </a:p>
          <a:p>
            <a:pPr>
              <a:lnSpc>
                <a:spcPct val="125000"/>
              </a:lnSpc>
              <a:spcBef>
                <a:spcPts val="1400"/>
              </a:spcBef>
            </a:pPr>
            <a:endParaRPr lang="en-US"/>
          </a:p>
          <a:p>
            <a:pPr>
              <a:lnSpc>
                <a:spcPct val="125000"/>
              </a:lnSpc>
              <a:spcBef>
                <a:spcPts val="1400"/>
              </a:spcBef>
            </a:pPr>
            <a:endParaRPr lang="en-US"/>
          </a:p>
          <a:p>
            <a:pPr>
              <a:lnSpc>
                <a:spcPct val="125000"/>
              </a:lnSpc>
              <a:spcBef>
                <a:spcPts val="1400"/>
              </a:spcBef>
            </a:pPr>
            <a:endParaRPr lang="en-US"/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1DB269-8110-A30B-6539-86B48429093F}"/>
              </a:ext>
            </a:extLst>
          </p:cNvPr>
          <p:cNvSpPr txBox="1"/>
          <p:nvPr/>
        </p:nvSpPr>
        <p:spPr>
          <a:xfrm>
            <a:off x="821796" y="3838683"/>
            <a:ext cx="388658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i="1">
                <a:cs typeface="Calibri"/>
              </a:rPr>
              <a:t>Unmanaged Google account:</a:t>
            </a:r>
            <a:r>
              <a:rPr lang="en-US" i="1">
                <a:cs typeface="Calibri"/>
              </a:rPr>
              <a:t> A Google login using an @uconn.edu address as the username which is not managed by UConn IT.</a:t>
            </a:r>
          </a:p>
        </p:txBody>
      </p:sp>
      <p:pic>
        <p:nvPicPr>
          <p:cNvPr id="5" name="Graphic 4" descr="Share with solid fill">
            <a:extLst>
              <a:ext uri="{FF2B5EF4-FFF2-40B4-BE49-F238E27FC236}">
                <a16:creationId xmlns:a16="http://schemas.microsoft.com/office/drawing/2014/main" id="{B643FF78-8C07-117A-0DD3-4AB426A11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6527" y="3322002"/>
            <a:ext cx="1431839" cy="143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36507">
        <p14:flash/>
      </p:transition>
    </mc:Choice>
    <mc:Fallback xmlns="">
      <p:transition spd="slow" advTm="36507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Hiccups…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93" y="1624728"/>
            <a:ext cx="8229600" cy="32010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/>
              <a:t>Shared files must be re-shared after migration</a:t>
            </a:r>
          </a:p>
          <a:p>
            <a:pPr marL="0" indent="0">
              <a:buNone/>
            </a:pPr>
            <a:endParaRPr lang="en-US"/>
          </a:p>
          <a:p>
            <a:pPr marL="285750" indent="-285750"/>
            <a:r>
              <a:rPr lang="en-US"/>
              <a:t>Hyperlinks to other migrated documents will not be automatically rewritten</a:t>
            </a:r>
          </a:p>
          <a:p>
            <a:pPr lvl="1"/>
            <a:r>
              <a:rPr lang="en-US"/>
              <a:t>Hyperlinks within documents will continue to work</a:t>
            </a:r>
          </a:p>
          <a:p>
            <a:pPr lvl="1"/>
            <a:r>
              <a:rPr lang="en-US"/>
              <a:t>Hyperlinks to external resources (e.g., web sites) will continue to work</a:t>
            </a:r>
          </a:p>
          <a:p>
            <a:endParaRPr lang="en-US"/>
          </a:p>
          <a:p>
            <a:r>
              <a:rPr lang="en-US"/>
              <a:t>Files over 15 GB will not be moved automatically</a:t>
            </a:r>
          </a:p>
          <a:p>
            <a:endParaRPr lang="en-US"/>
          </a:p>
          <a:p>
            <a:r>
              <a:rPr lang="en-US"/>
              <a:t>File paths must be fewer than 400 characters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8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53856">
        <p14:flash/>
      </p:transition>
    </mc:Choice>
    <mc:Fallback xmlns="">
      <p:transition spd="slow" advTm="53856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13927dd6-b976-4ab0-a628-1674e250ee54"/>
  <p:tag name="SLIDO_EVENT_SECTION_UUID" val="d982ae9a-7547-4f19-91ec-26cf59304dc2"/>
</p:tagLst>
</file>

<file path=ppt/theme/theme1.xml><?xml version="1.0" encoding="utf-8"?>
<a:theme xmlns:a="http://schemas.openxmlformats.org/drawingml/2006/main" name="white-bluebar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white-bluebar-template.potx</Template>
  <TotalTime>0</TotalTime>
  <Words>1006</Words>
  <Application>Microsoft Office PowerPoint</Application>
  <PresentationFormat>On-screen Show (16:9)</PresentationFormat>
  <Paragraphs>179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inherit</vt:lpstr>
      <vt:lpstr>Lato</vt:lpstr>
      <vt:lpstr>white-bluebar-template</vt:lpstr>
      <vt:lpstr>1_Custom Design</vt:lpstr>
      <vt:lpstr>Custom Design</vt:lpstr>
      <vt:lpstr>PowerPoint Presentation</vt:lpstr>
      <vt:lpstr>Why this change?</vt:lpstr>
      <vt:lpstr>Who will be impacted? </vt:lpstr>
      <vt:lpstr>OneDrive and SharePoint</vt:lpstr>
      <vt:lpstr>OneDrive and SharePoint</vt:lpstr>
      <vt:lpstr>What will and will not migrate?</vt:lpstr>
      <vt:lpstr>Google Drive Migration</vt:lpstr>
      <vt:lpstr>Accessing External Google Data</vt:lpstr>
      <vt:lpstr>Hiccups…</vt:lpstr>
      <vt:lpstr>When is this happening?</vt:lpstr>
      <vt:lpstr>What can I do now?</vt:lpstr>
      <vt:lpstr>For More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Hopkins, Kim</cp:lastModifiedBy>
  <cp:revision>2</cp:revision>
  <dcterms:created xsi:type="dcterms:W3CDTF">2010-04-12T23:12:02Z</dcterms:created>
  <dcterms:modified xsi:type="dcterms:W3CDTF">2023-11-06T13:19:09Z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SlidoAppVersion">
    <vt:lpwstr>1.5.3.3511</vt:lpwstr>
  </property>
</Properties>
</file>